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63" r:id="rId31"/>
    <p:sldId id="279" r:id="rId32"/>
    <p:sldId id="285" r:id="rId33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35FF"/>
    <a:srgbClr val="03F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740" y="421501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315781" y="2039840"/>
            <a:ext cx="7426109" cy="239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Auteurs : De Sousa Kevin</a:t>
            </a:r>
          </a:p>
          <a:p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Rotsart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Hertaing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Gauthier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Promoteurs : Macq  Benoît ,  					       	     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Craeye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Christophe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Lecteurs : </a:t>
            </a:r>
            <a:r>
              <a:rPr lang="fr-FR" sz="1800" b="0" strike="noStrike" spc="-1" dirty="0" err="1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Delbrouck</a:t>
            </a:r>
            <a:r>
              <a:rPr lang="fr-FR" sz="1800" b="0" strike="noStrike" spc="-1" dirty="0"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Jean-Benoît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Legat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Jean-Didier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Manjah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Dani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279C93-1D34-4E5E-8DF1-6B594D0C2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19C82E-9EF6-4980-AA3C-0986283BF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103"/>
          <p:cNvPicPr/>
          <p:nvPr/>
        </p:nvPicPr>
        <p:blipFill>
          <a:blip r:embed="rId2"/>
          <a:stretch/>
        </p:blipFill>
        <p:spPr>
          <a:xfrm rot="4800">
            <a:off x="9206275" y="683507"/>
            <a:ext cx="2171018" cy="3088099"/>
          </a:xfrm>
          <a:prstGeom prst="rect">
            <a:avLst/>
          </a:prstGeom>
          <a:ln>
            <a:noFill/>
          </a:ln>
        </p:spPr>
      </p:pic>
      <p:pic>
        <p:nvPicPr>
          <p:cNvPr id="195" name="Image 194"/>
          <p:cNvPicPr/>
          <p:nvPr/>
        </p:nvPicPr>
        <p:blipFill>
          <a:blip r:embed="rId3"/>
          <a:stretch/>
        </p:blipFill>
        <p:spPr>
          <a:xfrm>
            <a:off x="5209920" y="1251720"/>
            <a:ext cx="3735720" cy="27183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7" name="Image 95"/>
          <p:cNvPicPr/>
          <p:nvPr/>
        </p:nvPicPr>
        <p:blipFill>
          <a:blip r:embed="rId4"/>
          <a:stretch/>
        </p:blipFill>
        <p:spPr>
          <a:xfrm>
            <a:off x="222840" y="1199160"/>
            <a:ext cx="4496400" cy="2899440"/>
          </a:xfrm>
          <a:prstGeom prst="rect">
            <a:avLst/>
          </a:prstGeom>
          <a:ln>
            <a:noFill/>
          </a:ln>
        </p:spPr>
      </p:pic>
      <p:pic>
        <p:nvPicPr>
          <p:cNvPr id="198" name="Image 96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966200" y="1071000"/>
            <a:ext cx="3884040" cy="33382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3349800" y="1423080"/>
            <a:ext cx="732673" cy="51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Line 3"/>
          <p:cNvSpPr/>
          <p:nvPr/>
        </p:nvSpPr>
        <p:spPr>
          <a:xfrm flipH="1">
            <a:off x="3694545" y="1940761"/>
            <a:ext cx="18473" cy="431640"/>
          </a:xfrm>
          <a:prstGeom prst="line">
            <a:avLst/>
          </a:prstGeom>
          <a:ln w="381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4"/>
          <p:cNvSpPr/>
          <p:nvPr/>
        </p:nvSpPr>
        <p:spPr>
          <a:xfrm>
            <a:off x="1702080" y="767520"/>
            <a:ext cx="60991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- Calcul de la distance et de la vitesse radiale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2" name="Image 100"/>
          <p:cNvPicPr/>
          <p:nvPr/>
        </p:nvPicPr>
        <p:blipFill>
          <a:blip r:embed="rId5">
            <a:lum bright="-2000"/>
          </a:blip>
          <a:stretch/>
        </p:blipFill>
        <p:spPr>
          <a:xfrm>
            <a:off x="2817091" y="2458440"/>
            <a:ext cx="1855211" cy="1085003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203" name="CustomShape 5"/>
          <p:cNvSpPr/>
          <p:nvPr/>
        </p:nvSpPr>
        <p:spPr>
          <a:xfrm>
            <a:off x="7277400" y="1460880"/>
            <a:ext cx="1572840" cy="369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Line 6"/>
          <p:cNvSpPr/>
          <p:nvPr/>
        </p:nvSpPr>
        <p:spPr>
          <a:xfrm flipV="1">
            <a:off x="4719240" y="1637280"/>
            <a:ext cx="2558160" cy="1401484"/>
          </a:xfrm>
          <a:prstGeom prst="line">
            <a:avLst/>
          </a:prstGeom>
          <a:ln w="1908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Image 104"/>
          <p:cNvPicPr/>
          <p:nvPr/>
        </p:nvPicPr>
        <p:blipFill>
          <a:blip r:embed="rId6"/>
          <a:stretch/>
        </p:blipFill>
        <p:spPr>
          <a:xfrm>
            <a:off x="8294376" y="3998709"/>
            <a:ext cx="3703680" cy="574920"/>
          </a:xfrm>
          <a:prstGeom prst="rect">
            <a:avLst/>
          </a:prstGeom>
          <a:ln>
            <a:noFill/>
          </a:ln>
        </p:spPr>
      </p:pic>
      <p:pic>
        <p:nvPicPr>
          <p:cNvPr id="207" name="Image 105"/>
          <p:cNvPicPr/>
          <p:nvPr/>
        </p:nvPicPr>
        <p:blipFill>
          <a:blip r:embed="rId7"/>
          <a:stretch/>
        </p:blipFill>
        <p:spPr>
          <a:xfrm>
            <a:off x="2153341" y="4779000"/>
            <a:ext cx="4555800" cy="592560"/>
          </a:xfrm>
          <a:prstGeom prst="rect">
            <a:avLst/>
          </a:prstGeom>
          <a:ln>
            <a:noFill/>
          </a:ln>
        </p:spPr>
      </p:pic>
      <p:pic>
        <p:nvPicPr>
          <p:cNvPr id="208" name="Image 106"/>
          <p:cNvPicPr/>
          <p:nvPr/>
        </p:nvPicPr>
        <p:blipFill>
          <a:blip r:embed="rId8"/>
          <a:stretch/>
        </p:blipFill>
        <p:spPr>
          <a:xfrm>
            <a:off x="2302321" y="5627393"/>
            <a:ext cx="1270440" cy="539640"/>
          </a:xfrm>
          <a:prstGeom prst="rect">
            <a:avLst/>
          </a:prstGeom>
          <a:ln>
            <a:noFill/>
          </a:ln>
        </p:spPr>
      </p:pic>
      <p:pic>
        <p:nvPicPr>
          <p:cNvPr id="209" name="Image 107"/>
          <p:cNvPicPr/>
          <p:nvPr/>
        </p:nvPicPr>
        <p:blipFill>
          <a:blip r:embed="rId9"/>
          <a:stretch/>
        </p:blipFill>
        <p:spPr>
          <a:xfrm>
            <a:off x="5195416" y="5618614"/>
            <a:ext cx="1186560" cy="528120"/>
          </a:xfrm>
          <a:prstGeom prst="rect">
            <a:avLst/>
          </a:prstGeom>
          <a:ln>
            <a:noFill/>
          </a:ln>
        </p:spPr>
      </p:pic>
      <p:sp>
        <p:nvSpPr>
          <p:cNvPr id="210" name="CustomShape 7"/>
          <p:cNvSpPr/>
          <p:nvPr/>
        </p:nvSpPr>
        <p:spPr>
          <a:xfrm>
            <a:off x="2514758" y="4377600"/>
            <a:ext cx="23965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Amas de points </a:t>
            </a: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 110"/>
          <p:cNvPicPr/>
          <p:nvPr/>
        </p:nvPicPr>
        <p:blipFill>
          <a:blip r:embed="rId2"/>
          <a:stretch/>
        </p:blipFill>
        <p:spPr>
          <a:xfrm>
            <a:off x="524520" y="4161240"/>
            <a:ext cx="5856480" cy="1221120"/>
          </a:xfrm>
          <a:prstGeom prst="rect">
            <a:avLst/>
          </a:prstGeom>
          <a:ln>
            <a:noFill/>
          </a:ln>
        </p:spPr>
      </p:pic>
      <p:pic>
        <p:nvPicPr>
          <p:cNvPr id="213" name="Image 111"/>
          <p:cNvPicPr/>
          <p:nvPr/>
        </p:nvPicPr>
        <p:blipFill>
          <a:blip r:embed="rId3"/>
          <a:stretch/>
        </p:blipFill>
        <p:spPr>
          <a:xfrm>
            <a:off x="6522840" y="1412640"/>
            <a:ext cx="5238360" cy="3723840"/>
          </a:xfrm>
          <a:prstGeom prst="rect">
            <a:avLst/>
          </a:prstGeom>
          <a:ln>
            <a:noFill/>
          </a:ln>
        </p:spPr>
      </p:pic>
      <p:pic>
        <p:nvPicPr>
          <p:cNvPr id="214" name="Image 112"/>
          <p:cNvPicPr/>
          <p:nvPr/>
        </p:nvPicPr>
        <p:blipFill>
          <a:blip r:embed="rId4"/>
          <a:stretch/>
        </p:blipFill>
        <p:spPr>
          <a:xfrm>
            <a:off x="866880" y="1297440"/>
            <a:ext cx="4333680" cy="261972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1145160" y="920520"/>
            <a:ext cx="21506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Micro-Doppler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8F6827C1-C068-4C33-904F-6E91AF310A15}"/>
              </a:ext>
            </a:extLst>
          </p:cNvPr>
          <p:cNvSpPr/>
          <p:nvPr/>
        </p:nvSpPr>
        <p:spPr>
          <a:xfrm>
            <a:off x="1702080" y="149088"/>
            <a:ext cx="830208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de la carte thermique distance-vitesse 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Accolade ouvrante 1">
            <a:extLst>
              <a:ext uri="{FF2B5EF4-FFF2-40B4-BE49-F238E27FC236}">
                <a16:creationId xmlns:a16="http://schemas.microsoft.com/office/drawing/2014/main" id="{784D957C-E4CF-49A3-BDDE-659C81738DFC}"/>
              </a:ext>
            </a:extLst>
          </p:cNvPr>
          <p:cNvSpPr/>
          <p:nvPr/>
        </p:nvSpPr>
        <p:spPr>
          <a:xfrm>
            <a:off x="360218" y="4161240"/>
            <a:ext cx="164302" cy="1221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59E42E6-7AEC-432F-B5CC-0A7D559B834A}"/>
              </a:ext>
            </a:extLst>
          </p:cNvPr>
          <p:cNvCxnSpPr>
            <a:cxnSpLocks/>
          </p:cNvCxnSpPr>
          <p:nvPr/>
        </p:nvCxnSpPr>
        <p:spPr>
          <a:xfrm>
            <a:off x="322118" y="4771800"/>
            <a:ext cx="0" cy="1213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63C7B98-0176-4472-BD9F-2D3B0C7A8157}"/>
              </a:ext>
            </a:extLst>
          </p:cNvPr>
          <p:cNvCxnSpPr/>
          <p:nvPr/>
        </p:nvCxnSpPr>
        <p:spPr>
          <a:xfrm>
            <a:off x="322118" y="5985164"/>
            <a:ext cx="202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25B8982-ACD2-4880-9055-91AE426B3BF5}"/>
              </a:ext>
            </a:extLst>
          </p:cNvPr>
          <p:cNvSpPr txBox="1"/>
          <p:nvPr/>
        </p:nvSpPr>
        <p:spPr>
          <a:xfrm>
            <a:off x="584200" y="5810250"/>
            <a:ext cx="6877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2000" dirty="0">
                <a:latin typeface="Calibri" panose="020F0502020204030204" pitchFamily="34" charset="0"/>
                <a:cs typeface="Calibri" panose="020F0502020204030204" pitchFamily="34" charset="0"/>
              </a:rPr>
              <a:t>Largeur de bande = </a:t>
            </a:r>
            <a:r>
              <a:rPr lang="fr-L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LU" sz="900" dirty="0" err="1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fr-LU" sz="20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fr-L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LU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endParaRPr lang="fr-L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027FB13-3D1B-4A61-992E-6AE8CF753B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547"/>
          <a:stretch/>
        </p:blipFill>
        <p:spPr>
          <a:xfrm>
            <a:off x="312733" y="3733350"/>
            <a:ext cx="1533525" cy="305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 115"/>
          <p:cNvPicPr/>
          <p:nvPr/>
        </p:nvPicPr>
        <p:blipFill>
          <a:blip r:embed="rId2"/>
          <a:stretch/>
        </p:blipFill>
        <p:spPr>
          <a:xfrm>
            <a:off x="105120" y="1612800"/>
            <a:ext cx="8206920" cy="368100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8411760" y="1236960"/>
            <a:ext cx="29959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Algorithme de recherche de distance –vitesse: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411760" y="1947960"/>
            <a:ext cx="2995920" cy="36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1. Normaliser les valeurs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2. Rechercher l’amplitude maximale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3. Calculer la moyenne et l’écart-type dans la zone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4. Si </a:t>
            </a:r>
            <a:r>
              <a:rPr lang="fr-F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ils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sont supérieurs à un seuil donné, on trouve la distance-vitesse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5. On met la zone concernée à 0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6. On revient à l’étape 2 jusqu’à ce que la valeur max soit inférieure à 0.5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C1D129F7-B047-4B80-BAB9-D342EA39FCAE}"/>
              </a:ext>
            </a:extLst>
          </p:cNvPr>
          <p:cNvSpPr/>
          <p:nvPr/>
        </p:nvSpPr>
        <p:spPr>
          <a:xfrm>
            <a:off x="1702080" y="149088"/>
            <a:ext cx="9455447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cibles sur la carte D-V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 2"/>
          <p:cNvSpPr/>
          <p:nvPr/>
        </p:nvSpPr>
        <p:spPr>
          <a:xfrm flipV="1">
            <a:off x="638190" y="2783520"/>
            <a:ext cx="1352520" cy="11937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Line 3"/>
          <p:cNvSpPr/>
          <p:nvPr/>
        </p:nvSpPr>
        <p:spPr>
          <a:xfrm flipV="1">
            <a:off x="631350" y="1820160"/>
            <a:ext cx="10800" cy="21618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Line 4"/>
          <p:cNvSpPr/>
          <p:nvPr/>
        </p:nvSpPr>
        <p:spPr>
          <a:xfrm flipV="1">
            <a:off x="642150" y="1381320"/>
            <a:ext cx="1401840" cy="260064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Line 5"/>
          <p:cNvSpPr/>
          <p:nvPr/>
        </p:nvSpPr>
        <p:spPr>
          <a:xfrm flipV="1">
            <a:off x="642150" y="3714480"/>
            <a:ext cx="1626480" cy="267480"/>
          </a:xfrm>
          <a:prstGeom prst="line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Line 6"/>
          <p:cNvSpPr/>
          <p:nvPr/>
        </p:nvSpPr>
        <p:spPr>
          <a:xfrm>
            <a:off x="631350" y="3981960"/>
            <a:ext cx="1573200" cy="6634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Line 7"/>
          <p:cNvSpPr/>
          <p:nvPr/>
        </p:nvSpPr>
        <p:spPr>
          <a:xfrm>
            <a:off x="2043990" y="1381320"/>
            <a:ext cx="224640" cy="23331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227" name="CustomShape 8"/>
          <p:cNvSpPr/>
          <p:nvPr/>
        </p:nvSpPr>
        <p:spPr>
          <a:xfrm>
            <a:off x="209498" y="3327120"/>
            <a:ext cx="1508400" cy="1305000"/>
          </a:xfrm>
          <a:prstGeom prst="arc">
            <a:avLst>
              <a:gd name="adj1" fmla="val 20793601"/>
              <a:gd name="adj2" fmla="val 2052667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9"/>
          <p:cNvSpPr/>
          <p:nvPr/>
        </p:nvSpPr>
        <p:spPr>
          <a:xfrm>
            <a:off x="98755" y="2784240"/>
            <a:ext cx="1658160" cy="1487160"/>
          </a:xfrm>
          <a:prstGeom prst="arc">
            <a:avLst>
              <a:gd name="adj1" fmla="val 14903396"/>
              <a:gd name="adj2" fmla="val 17695052"/>
            </a:avLst>
          </a:prstGeom>
          <a:noFill/>
          <a:ln>
            <a:solidFill>
              <a:srgbClr val="D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9" name="Image 127"/>
          <p:cNvPicPr/>
          <p:nvPr/>
        </p:nvPicPr>
        <p:blipFill>
          <a:blip r:embed="rId2"/>
          <a:stretch/>
        </p:blipFill>
        <p:spPr>
          <a:xfrm>
            <a:off x="436500" y="4825620"/>
            <a:ext cx="2145240" cy="662760"/>
          </a:xfrm>
          <a:prstGeom prst="rect">
            <a:avLst/>
          </a:prstGeom>
          <a:ln>
            <a:noFill/>
          </a:ln>
        </p:spPr>
      </p:pic>
      <p:pic>
        <p:nvPicPr>
          <p:cNvPr id="230" name="Image 128"/>
          <p:cNvPicPr/>
          <p:nvPr/>
        </p:nvPicPr>
        <p:blipFill>
          <a:blip r:embed="rId3"/>
          <a:stretch/>
        </p:blipFill>
        <p:spPr>
          <a:xfrm>
            <a:off x="3208950" y="4732216"/>
            <a:ext cx="3638160" cy="559800"/>
          </a:xfrm>
          <a:prstGeom prst="rect">
            <a:avLst/>
          </a:prstGeom>
          <a:ln>
            <a:noFill/>
          </a:ln>
        </p:spPr>
      </p:pic>
      <p:pic>
        <p:nvPicPr>
          <p:cNvPr id="231" name="Image 129"/>
          <p:cNvPicPr/>
          <p:nvPr/>
        </p:nvPicPr>
        <p:blipFill>
          <a:blip r:embed="rId4"/>
          <a:stretch/>
        </p:blipFill>
        <p:spPr>
          <a:xfrm>
            <a:off x="2536110" y="1095496"/>
            <a:ext cx="4852080" cy="3346560"/>
          </a:xfrm>
          <a:prstGeom prst="rect">
            <a:avLst/>
          </a:prstGeom>
          <a:ln>
            <a:noFill/>
          </a:ln>
        </p:spPr>
      </p:pic>
      <p:pic>
        <p:nvPicPr>
          <p:cNvPr id="232" name="Image 130"/>
          <p:cNvPicPr/>
          <p:nvPr/>
        </p:nvPicPr>
        <p:blipFill>
          <a:blip r:embed="rId5"/>
          <a:stretch/>
        </p:blipFill>
        <p:spPr>
          <a:xfrm>
            <a:off x="7549470" y="1245256"/>
            <a:ext cx="4511160" cy="3174480"/>
          </a:xfrm>
          <a:prstGeom prst="rect">
            <a:avLst/>
          </a:prstGeom>
          <a:ln>
            <a:noFill/>
          </a:ln>
        </p:spPr>
      </p:pic>
      <p:sp>
        <p:nvSpPr>
          <p:cNvPr id="233" name="CustomShape 10"/>
          <p:cNvSpPr/>
          <p:nvPr/>
        </p:nvSpPr>
        <p:spPr>
          <a:xfrm>
            <a:off x="4841910" y="2269456"/>
            <a:ext cx="898200" cy="4276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Line 11"/>
          <p:cNvSpPr/>
          <p:nvPr/>
        </p:nvSpPr>
        <p:spPr>
          <a:xfrm flipV="1">
            <a:off x="5762430" y="1551976"/>
            <a:ext cx="2065320" cy="9954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Line 12"/>
          <p:cNvSpPr/>
          <p:nvPr/>
        </p:nvSpPr>
        <p:spPr>
          <a:xfrm>
            <a:off x="5762430" y="2547376"/>
            <a:ext cx="2033280" cy="14662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6" name="Image 134"/>
          <p:cNvPicPr/>
          <p:nvPr/>
        </p:nvPicPr>
        <p:blipFill>
          <a:blip r:embed="rId6"/>
          <a:stretch/>
        </p:blipFill>
        <p:spPr>
          <a:xfrm>
            <a:off x="8434710" y="4722496"/>
            <a:ext cx="3063240" cy="1126440"/>
          </a:xfrm>
          <a:prstGeom prst="rect">
            <a:avLst/>
          </a:prstGeom>
          <a:ln>
            <a:noFill/>
          </a:ln>
        </p:spPr>
      </p:pic>
      <p:sp>
        <p:nvSpPr>
          <p:cNvPr id="237" name="CustomShape 13"/>
          <p:cNvSpPr/>
          <p:nvPr/>
        </p:nvSpPr>
        <p:spPr>
          <a:xfrm>
            <a:off x="3208950" y="4385896"/>
            <a:ext cx="24930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à maximiser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238" name="CustomShape 14"/>
          <p:cNvSpPr/>
          <p:nvPr/>
        </p:nvSpPr>
        <p:spPr>
          <a:xfrm>
            <a:off x="8587350" y="4420456"/>
            <a:ext cx="24073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Trouver les angles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9" name="CustomShape 15"/>
          <p:cNvSpPr/>
          <p:nvPr/>
        </p:nvSpPr>
        <p:spPr>
          <a:xfrm>
            <a:off x="3243309" y="5445376"/>
            <a:ext cx="25038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Zone sans ambiguïté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0" name="Image 138"/>
          <p:cNvPicPr/>
          <p:nvPr/>
        </p:nvPicPr>
        <p:blipFill>
          <a:blip r:embed="rId7"/>
          <a:stretch/>
        </p:blipFill>
        <p:spPr>
          <a:xfrm>
            <a:off x="5843790" y="5292736"/>
            <a:ext cx="1003320" cy="732960"/>
          </a:xfrm>
          <a:prstGeom prst="rect">
            <a:avLst/>
          </a:prstGeom>
          <a:ln>
            <a:noFill/>
          </a:ln>
        </p:spPr>
      </p:pic>
      <p:sp>
        <p:nvSpPr>
          <p:cNvPr id="241" name="CustomShape 16"/>
          <p:cNvSpPr/>
          <p:nvPr/>
        </p:nvSpPr>
        <p:spPr>
          <a:xfrm>
            <a:off x="3257190" y="6046936"/>
            <a:ext cx="24714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Nombre d’ambiguïtés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42" name="Image 140"/>
          <p:cNvPicPr/>
          <p:nvPr/>
        </p:nvPicPr>
        <p:blipFill>
          <a:blip r:embed="rId8"/>
          <a:stretch/>
        </p:blipFill>
        <p:spPr>
          <a:xfrm>
            <a:off x="5729310" y="5964136"/>
            <a:ext cx="951840" cy="614520"/>
          </a:xfrm>
          <a:prstGeom prst="rect">
            <a:avLst/>
          </a:prstGeom>
          <a:ln>
            <a:noFill/>
          </a:ln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BBE9333-3578-4C1D-ABFE-00F23DF40926}"/>
              </a:ext>
            </a:extLst>
          </p:cNvPr>
          <p:cNvCxnSpPr>
            <a:stCxn id="223" idx="0"/>
            <a:endCxn id="223" idx="1"/>
          </p:cNvCxnSpPr>
          <p:nvPr/>
        </p:nvCxnSpPr>
        <p:spPr>
          <a:xfrm flipV="1">
            <a:off x="642150" y="1381320"/>
            <a:ext cx="1401840" cy="260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1157662-B002-4E4A-B27D-5287881237DC}"/>
              </a:ext>
            </a:extLst>
          </p:cNvPr>
          <p:cNvCxnSpPr>
            <a:stCxn id="223" idx="0"/>
            <a:endCxn id="226" idx="1"/>
          </p:cNvCxnSpPr>
          <p:nvPr/>
        </p:nvCxnSpPr>
        <p:spPr>
          <a:xfrm flipV="1">
            <a:off x="642150" y="3714480"/>
            <a:ext cx="1626480" cy="26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0CCB548-E109-43C0-A5AF-943DECD0584F}"/>
              </a:ext>
            </a:extLst>
          </p:cNvPr>
          <p:cNvSpPr txBox="1"/>
          <p:nvPr/>
        </p:nvSpPr>
        <p:spPr>
          <a:xfrm>
            <a:off x="684584" y="2823494"/>
            <a:ext cx="3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ϑ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894E33-4227-4CDB-9241-E418D0ADED61}"/>
              </a:ext>
            </a:extLst>
          </p:cNvPr>
          <p:cNvSpPr txBox="1"/>
          <p:nvPr/>
        </p:nvSpPr>
        <p:spPr>
          <a:xfrm>
            <a:off x="1187550" y="3860742"/>
            <a:ext cx="3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φ</a:t>
            </a:r>
            <a:endParaRPr lang="fr-LU" dirty="0">
              <a:solidFill>
                <a:srgbClr val="FF0000"/>
              </a:solidFill>
            </a:endParaRPr>
          </a:p>
        </p:txBody>
      </p:sp>
      <p:sp>
        <p:nvSpPr>
          <p:cNvPr id="29" name="CustomShape 1">
            <a:extLst>
              <a:ext uri="{FF2B5EF4-FFF2-40B4-BE49-F238E27FC236}">
                <a16:creationId xmlns:a16="http://schemas.microsoft.com/office/drawing/2014/main" id="{B191C64B-A510-4221-98D2-101BF8FECC2C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Création et extraction de la carte thermique des angles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8A4CD2-4783-414F-BE3F-3BE215AB6A7E}"/>
              </a:ext>
            </a:extLst>
          </p:cNvPr>
          <p:cNvSpPr txBox="1"/>
          <p:nvPr/>
        </p:nvSpPr>
        <p:spPr>
          <a:xfrm>
            <a:off x="2049458" y="4289428"/>
            <a:ext cx="34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56B74E-4584-436F-A21A-A58BC4AF9984}"/>
              </a:ext>
            </a:extLst>
          </p:cNvPr>
          <p:cNvSpPr txBox="1"/>
          <p:nvPr/>
        </p:nvSpPr>
        <p:spPr>
          <a:xfrm>
            <a:off x="1696537" y="2494475"/>
            <a:ext cx="19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AEFAE2-0D51-455C-9A6C-3E88C9FFCB4D}"/>
              </a:ext>
            </a:extLst>
          </p:cNvPr>
          <p:cNvSpPr txBox="1"/>
          <p:nvPr/>
        </p:nvSpPr>
        <p:spPr>
          <a:xfrm>
            <a:off x="301972" y="1685497"/>
            <a:ext cx="33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rgbClr val="0070C0"/>
                </a:solidFill>
              </a:rPr>
              <a:t>z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0593D5-08F2-4FAD-8530-2B4A261D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2" y="5084534"/>
            <a:ext cx="7077075" cy="1047750"/>
          </a:xfrm>
          <a:prstGeom prst="rect">
            <a:avLst/>
          </a:prstGeom>
        </p:spPr>
      </p:pic>
      <p:sp>
        <p:nvSpPr>
          <p:cNvPr id="243" name="CustomShape 1"/>
          <p:cNvSpPr/>
          <p:nvPr/>
        </p:nvSpPr>
        <p:spPr>
          <a:xfrm>
            <a:off x="5484113" y="6003968"/>
            <a:ext cx="617508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 </a:t>
            </a:r>
          </a:p>
        </p:txBody>
      </p:sp>
      <p:pic>
        <p:nvPicPr>
          <p:cNvPr id="244" name="Image 6_0"/>
          <p:cNvPicPr/>
          <p:nvPr/>
        </p:nvPicPr>
        <p:blipFill>
          <a:blip r:embed="rId3"/>
          <a:srcRect b="2610"/>
          <a:stretch/>
        </p:blipFill>
        <p:spPr>
          <a:xfrm>
            <a:off x="6806520" y="1082880"/>
            <a:ext cx="4922640" cy="2747880"/>
          </a:xfrm>
          <a:prstGeom prst="rect">
            <a:avLst/>
          </a:prstGeom>
          <a:ln>
            <a:noFill/>
          </a:ln>
        </p:spPr>
      </p:pic>
      <p:sp>
        <p:nvSpPr>
          <p:cNvPr id="246" name="Line 2"/>
          <p:cNvSpPr/>
          <p:nvPr/>
        </p:nvSpPr>
        <p:spPr>
          <a:xfrm flipH="1" flipV="1">
            <a:off x="6027607" y="1682421"/>
            <a:ext cx="778913" cy="91045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7" name="Image 246"/>
          <p:cNvPicPr/>
          <p:nvPr/>
        </p:nvPicPr>
        <p:blipFill>
          <a:blip r:embed="rId4"/>
          <a:stretch/>
        </p:blipFill>
        <p:spPr>
          <a:xfrm>
            <a:off x="2400960" y="1151936"/>
            <a:ext cx="3695040" cy="103752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471328" y="2370491"/>
            <a:ext cx="27608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Levée de l’ambiguïté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1A6C0C5-13C3-4E69-A681-44FC4411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25" y="2850226"/>
            <a:ext cx="3562350" cy="971550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D9D88B6D-3669-4D69-A9CF-46C100FC2768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Association des données et levée des ambiguïtés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C32613-5360-4284-B398-C541AF3B2D09}"/>
              </a:ext>
            </a:extLst>
          </p:cNvPr>
          <p:cNvSpPr txBox="1"/>
          <p:nvPr/>
        </p:nvSpPr>
        <p:spPr>
          <a:xfrm>
            <a:off x="5166003" y="3225644"/>
            <a:ext cx="11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/>
              <a:t>+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24F524-4B5C-42FC-A552-FF52AD186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204" y="3066992"/>
            <a:ext cx="866775" cy="752475"/>
          </a:xfrm>
          <a:prstGeom prst="rect">
            <a:avLst/>
          </a:prstGeom>
        </p:spPr>
      </p:pic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79609D19-23D1-4F42-B4DB-335D82F3D836}"/>
              </a:ext>
            </a:extLst>
          </p:cNvPr>
          <p:cNvCxnSpPr/>
          <p:nvPr/>
        </p:nvCxnSpPr>
        <p:spPr>
          <a:xfrm rot="16200000" flipH="1">
            <a:off x="2979796" y="2956494"/>
            <a:ext cx="2967586" cy="1276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974160" y="449640"/>
            <a:ext cx="4719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52" name="Image 251"/>
          <p:cNvPicPr/>
          <p:nvPr/>
        </p:nvPicPr>
        <p:blipFill>
          <a:blip r:embed="rId2"/>
          <a:srcRect l="-5278"/>
          <a:stretch/>
        </p:blipFill>
        <p:spPr>
          <a:xfrm>
            <a:off x="290804" y="1080000"/>
            <a:ext cx="6806160" cy="8121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565781" y="2280060"/>
            <a:ext cx="76946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- 3 architectures :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filtre de </a:t>
            </a:r>
            <a:r>
              <a:rPr lang="fr-FR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( 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MLP (non-linéaire)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	     - Transformer (non-linéaire)</a:t>
            </a:r>
          </a:p>
        </p:txBody>
      </p:sp>
      <p:sp>
        <p:nvSpPr>
          <p:cNvPr id="254" name="CustomShape 3"/>
          <p:cNvSpPr/>
          <p:nvPr/>
        </p:nvSpPr>
        <p:spPr>
          <a:xfrm>
            <a:off x="642240" y="3741764"/>
            <a:ext cx="7694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Optimisées à l’aide du critère d’erreur quadratique minimum (MSE)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pc="-1" dirty="0">
                <a:latin typeface="Calibri" panose="020F0502020204030204" pitchFamily="34" charset="0"/>
                <a:cs typeface="Calibri" panose="020F0502020204030204" pitchFamily="34" charset="0"/>
              </a:rPr>
              <a:t>Fusionne les informations des différents senseurs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Comparaison des résultats</a:t>
            </a: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D2A18F54-41AB-42CC-ADD5-EA9D7226DB30}"/>
              </a:ext>
            </a:extLst>
          </p:cNvPr>
          <p:cNvSpPr/>
          <p:nvPr/>
        </p:nvSpPr>
        <p:spPr>
          <a:xfrm>
            <a:off x="1187550" y="235096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Fusion et Filtrage des données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920520" y="417600"/>
            <a:ext cx="3445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7298" y="3684420"/>
            <a:ext cx="2813760" cy="52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Méthode de fusion 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8" name="Image 143"/>
          <p:cNvPicPr/>
          <p:nvPr/>
        </p:nvPicPr>
        <p:blipFill>
          <a:blip r:embed="rId2"/>
          <a:stretch/>
        </p:blipFill>
        <p:spPr>
          <a:xfrm>
            <a:off x="1980085" y="2701561"/>
            <a:ext cx="2867040" cy="676800"/>
          </a:xfrm>
          <a:prstGeom prst="rect">
            <a:avLst/>
          </a:prstGeom>
          <a:ln>
            <a:noFill/>
          </a:ln>
        </p:spPr>
      </p:pic>
      <p:pic>
        <p:nvPicPr>
          <p:cNvPr id="259" name="Image 144"/>
          <p:cNvPicPr/>
          <p:nvPr/>
        </p:nvPicPr>
        <p:blipFill rotWithShape="1">
          <a:blip r:embed="rId3"/>
          <a:srcRect b="64247"/>
          <a:stretch/>
        </p:blipFill>
        <p:spPr>
          <a:xfrm>
            <a:off x="1814160" y="4211100"/>
            <a:ext cx="4281840" cy="526680"/>
          </a:xfrm>
          <a:prstGeom prst="rect">
            <a:avLst/>
          </a:prstGeom>
          <a:ln>
            <a:noFill/>
          </a:ln>
        </p:spPr>
      </p:pic>
      <p:pic>
        <p:nvPicPr>
          <p:cNvPr id="260" name="Image 145"/>
          <p:cNvPicPr/>
          <p:nvPr/>
        </p:nvPicPr>
        <p:blipFill>
          <a:blip r:embed="rId4"/>
          <a:stretch/>
        </p:blipFill>
        <p:spPr>
          <a:xfrm>
            <a:off x="6338520" y="3295440"/>
            <a:ext cx="4568400" cy="3315600"/>
          </a:xfrm>
          <a:prstGeom prst="rect">
            <a:avLst/>
          </a:prstGeom>
          <a:ln>
            <a:noFill/>
          </a:ln>
        </p:spPr>
      </p:pic>
      <p:pic>
        <p:nvPicPr>
          <p:cNvPr id="261" name="Image 146"/>
          <p:cNvPicPr/>
          <p:nvPr/>
        </p:nvPicPr>
        <p:blipFill>
          <a:blip r:embed="rId5"/>
          <a:stretch/>
        </p:blipFill>
        <p:spPr>
          <a:xfrm>
            <a:off x="6967080" y="439200"/>
            <a:ext cx="3306600" cy="271188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482040" y="968428"/>
            <a:ext cx="361692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b="0" i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4 étapes </a:t>
            </a: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Prédiction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Association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Actualisation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		  - Filtrage  </a:t>
            </a:r>
          </a:p>
        </p:txBody>
      </p:sp>
      <p:sp>
        <p:nvSpPr>
          <p:cNvPr id="263" name="CustomShape 4"/>
          <p:cNvSpPr/>
          <p:nvPr/>
        </p:nvSpPr>
        <p:spPr>
          <a:xfrm>
            <a:off x="479965" y="4324170"/>
            <a:ext cx="1135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Mesure </a:t>
            </a:r>
            <a:r>
              <a:rPr lang="fr-FR" sz="1800" b="0" strike="noStrike" spc="-1" dirty="0">
                <a:latin typeface="Arial"/>
              </a:rPr>
              <a:t>:</a:t>
            </a:r>
          </a:p>
        </p:txBody>
      </p:sp>
      <p:sp>
        <p:nvSpPr>
          <p:cNvPr id="264" name="CustomShape 5"/>
          <p:cNvSpPr/>
          <p:nvPr/>
        </p:nvSpPr>
        <p:spPr>
          <a:xfrm>
            <a:off x="481680" y="4708800"/>
            <a:ext cx="173772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d’observation:</a:t>
            </a:r>
          </a:p>
        </p:txBody>
      </p:sp>
      <p:sp>
        <p:nvSpPr>
          <p:cNvPr id="265" name="CustomShape 6"/>
          <p:cNvSpPr/>
          <p:nvPr/>
        </p:nvSpPr>
        <p:spPr>
          <a:xfrm>
            <a:off x="479965" y="5508750"/>
            <a:ext cx="150012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Matrice de covariance d’erreur de mesure</a:t>
            </a: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0DF85307-26A7-4517-A95D-838AE301EC57}"/>
              </a:ext>
            </a:extLst>
          </p:cNvPr>
          <p:cNvSpPr/>
          <p:nvPr/>
        </p:nvSpPr>
        <p:spPr>
          <a:xfrm>
            <a:off x="4098960" y="219507"/>
            <a:ext cx="10129702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Filtre de </a:t>
            </a:r>
            <a:r>
              <a:rPr lang="fr-FR" sz="3200" b="1" i="1" spc="-1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Kalman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Image 144">
            <a:extLst>
              <a:ext uri="{FF2B5EF4-FFF2-40B4-BE49-F238E27FC236}">
                <a16:creationId xmlns:a16="http://schemas.microsoft.com/office/drawing/2014/main" id="{3184C4D0-C0FE-42A8-A9A7-9938DE3143A6}"/>
              </a:ext>
            </a:extLst>
          </p:cNvPr>
          <p:cNvPicPr/>
          <p:nvPr/>
        </p:nvPicPr>
        <p:blipFill rotWithShape="1">
          <a:blip r:embed="rId3"/>
          <a:srcRect t="35374" b="33493"/>
          <a:stretch/>
        </p:blipFill>
        <p:spPr>
          <a:xfrm>
            <a:off x="1864178" y="4987800"/>
            <a:ext cx="4281840" cy="458640"/>
          </a:xfrm>
          <a:prstGeom prst="rect">
            <a:avLst/>
          </a:prstGeom>
          <a:ln>
            <a:noFill/>
          </a:ln>
        </p:spPr>
      </p:pic>
      <p:pic>
        <p:nvPicPr>
          <p:cNvPr id="16" name="Image 144">
            <a:extLst>
              <a:ext uri="{FF2B5EF4-FFF2-40B4-BE49-F238E27FC236}">
                <a16:creationId xmlns:a16="http://schemas.microsoft.com/office/drawing/2014/main" id="{E48070ED-6D9B-42EF-894F-86A96E9CE697}"/>
              </a:ext>
            </a:extLst>
          </p:cNvPr>
          <p:cNvPicPr/>
          <p:nvPr/>
        </p:nvPicPr>
        <p:blipFill rotWithShape="1">
          <a:blip r:embed="rId3"/>
          <a:srcRect t="64846" b="4021"/>
          <a:stretch/>
        </p:blipFill>
        <p:spPr>
          <a:xfrm>
            <a:off x="1893960" y="5731740"/>
            <a:ext cx="4281840" cy="458640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4BDC894-AE05-4F5B-81B2-523A3083C36B}"/>
              </a:ext>
            </a:extLst>
          </p:cNvPr>
          <p:cNvSpPr txBox="1"/>
          <p:nvPr/>
        </p:nvSpPr>
        <p:spPr>
          <a:xfrm>
            <a:off x="457298" y="2843698"/>
            <a:ext cx="157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Vecteur d’état: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382380" y="281913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67" name="Image 4"/>
          <p:cNvPicPr/>
          <p:nvPr/>
        </p:nvPicPr>
        <p:blipFill>
          <a:blip r:embed="rId2"/>
          <a:stretch/>
        </p:blipFill>
        <p:spPr>
          <a:xfrm>
            <a:off x="1146600" y="1869120"/>
            <a:ext cx="4471560" cy="311940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6692400" y="2014200"/>
            <a:ext cx="48628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Réseau Fully Connected</a:t>
            </a:r>
            <a:endParaRPr lang="fr-FR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Détermination de poids lors de l’entraînement du réseau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838080" y="1590120"/>
            <a:ext cx="7443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512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1" name="Image 5"/>
          <p:cNvPicPr/>
          <p:nvPr/>
        </p:nvPicPr>
        <p:blipFill>
          <a:blip r:embed="rId2"/>
          <a:stretch/>
        </p:blipFill>
        <p:spPr>
          <a:xfrm>
            <a:off x="528840" y="1959480"/>
            <a:ext cx="4135320" cy="3799440"/>
          </a:xfrm>
          <a:prstGeom prst="rect">
            <a:avLst/>
          </a:prstGeom>
          <a:ln>
            <a:noFill/>
          </a:ln>
        </p:spPr>
      </p:pic>
      <p:pic>
        <p:nvPicPr>
          <p:cNvPr id="272" name="Image 7"/>
          <p:cNvPicPr/>
          <p:nvPr/>
        </p:nvPicPr>
        <p:blipFill>
          <a:blip r:embed="rId3"/>
          <a:stretch/>
        </p:blipFill>
        <p:spPr>
          <a:xfrm>
            <a:off x="5079600" y="1959480"/>
            <a:ext cx="3918600" cy="371952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1088640" y="5979960"/>
            <a:ext cx="700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Trajectoires stables et bien estimées mais réseau peu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 dépendants du nombre de neurones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2"/>
          <p:cNvSpPr/>
          <p:nvPr/>
        </p:nvSpPr>
        <p:spPr>
          <a:xfrm>
            <a:off x="838080" y="1220040"/>
            <a:ext cx="74437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Influence du passé: ajout d’échantillons supplémentaires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128 neurones sur la couche intermédiaire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 Le réseau a plus d’information pour résoudre la même tâche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" name="Image 6"/>
          <p:cNvPicPr/>
          <p:nvPr/>
        </p:nvPicPr>
        <p:blipFill>
          <a:blip r:embed="rId2"/>
          <a:stretch/>
        </p:blipFill>
        <p:spPr>
          <a:xfrm>
            <a:off x="435556" y="2262424"/>
            <a:ext cx="3648240" cy="3393000"/>
          </a:xfrm>
          <a:prstGeom prst="rect">
            <a:avLst/>
          </a:prstGeom>
          <a:ln>
            <a:noFill/>
          </a:ln>
        </p:spPr>
      </p:pic>
      <p:pic>
        <p:nvPicPr>
          <p:cNvPr id="277" name="Image 8"/>
          <p:cNvPicPr/>
          <p:nvPr/>
        </p:nvPicPr>
        <p:blipFill>
          <a:blip r:embed="rId3"/>
          <a:stretch/>
        </p:blipFill>
        <p:spPr>
          <a:xfrm>
            <a:off x="4405648" y="2262424"/>
            <a:ext cx="3604320" cy="3393000"/>
          </a:xfrm>
          <a:prstGeom prst="rect">
            <a:avLst/>
          </a:prstGeom>
          <a:ln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838080" y="6084360"/>
            <a:ext cx="5500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Meilleures estimations des trajectoires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Réseau plus robuste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FFE426D-18BF-4F38-BDFE-9A3A9E8EA0BB}"/>
              </a:ext>
            </a:extLst>
          </p:cNvPr>
          <p:cNvSpPr/>
          <p:nvPr/>
        </p:nvSpPr>
        <p:spPr>
          <a:xfrm>
            <a:off x="2840940" y="263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Multi-Layer Perceptron (MLP)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011600" y="2205000"/>
            <a:ext cx="2995200" cy="2860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Table des matières: </a:t>
            </a: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LU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Extractio</a:t>
            </a:r>
            <a:r>
              <a:rPr lang="fr-LU" spc="-1" dirty="0">
                <a:solidFill>
                  <a:srgbClr val="000000"/>
                </a:solidFill>
                <a:latin typeface="Calibri"/>
                <a:ea typeface="DejaVu Sans"/>
              </a:rPr>
              <a:t>n des données caméra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Simulation d’un radar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Filtrage et Fusion des données avec trois architectures différentes: filtre de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Kalman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MLP, Transformer </a:t>
            </a:r>
            <a:endParaRPr lang="fr-FR" sz="18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Validation expérimentale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119" name="Image 5_1"/>
          <p:cNvPicPr/>
          <p:nvPr/>
        </p:nvPicPr>
        <p:blipFill rotWithShape="1">
          <a:blip r:embed="rId2"/>
          <a:srcRect l="31122" t="16737" r="32192" b="18547"/>
          <a:stretch/>
        </p:blipFill>
        <p:spPr>
          <a:xfrm>
            <a:off x="4445751" y="1880045"/>
            <a:ext cx="7136360" cy="4568635"/>
          </a:xfrm>
          <a:prstGeom prst="rect">
            <a:avLst/>
          </a:prstGeom>
          <a:ln>
            <a:noFill/>
          </a:ln>
        </p:spPr>
      </p:pic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F4F51A33-713B-4049-904E-01BF80E754A1}"/>
              </a:ext>
            </a:extLst>
          </p:cNvPr>
          <p:cNvSpPr/>
          <p:nvPr/>
        </p:nvSpPr>
        <p:spPr>
          <a:xfrm>
            <a:off x="4692795" y="1972292"/>
            <a:ext cx="410295" cy="232702"/>
          </a:xfrm>
          <a:prstGeom prst="triangle">
            <a:avLst/>
          </a:prstGeom>
          <a:noFill/>
          <a:ln>
            <a:solidFill>
              <a:srgbClr val="03F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712753-C53E-4ABE-9897-5568CED4DCBE}"/>
              </a:ext>
            </a:extLst>
          </p:cNvPr>
          <p:cNvCxnSpPr/>
          <p:nvPr/>
        </p:nvCxnSpPr>
        <p:spPr>
          <a:xfrm>
            <a:off x="4666385" y="2512290"/>
            <a:ext cx="4367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DF1398F-40A0-4B54-B5E3-0F2F5DD18D24}"/>
              </a:ext>
            </a:extLst>
          </p:cNvPr>
          <p:cNvSpPr/>
          <p:nvPr/>
        </p:nvSpPr>
        <p:spPr>
          <a:xfrm>
            <a:off x="4675622" y="2734544"/>
            <a:ext cx="427469" cy="223875"/>
          </a:xfrm>
          <a:prstGeom prst="rect">
            <a:avLst/>
          </a:prstGeom>
          <a:noFill/>
          <a:ln>
            <a:solidFill>
              <a:srgbClr val="B23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F075DE-3D09-427D-B96E-FF30DDC1739F}"/>
              </a:ext>
            </a:extLst>
          </p:cNvPr>
          <p:cNvSpPr txBox="1"/>
          <p:nvPr/>
        </p:nvSpPr>
        <p:spPr>
          <a:xfrm>
            <a:off x="5237018" y="197229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7AA825-EBF2-40ED-B971-8A4B93B3C442}"/>
              </a:ext>
            </a:extLst>
          </p:cNvPr>
          <p:cNvSpPr txBox="1"/>
          <p:nvPr/>
        </p:nvSpPr>
        <p:spPr>
          <a:xfrm>
            <a:off x="5237018" y="2341624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route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B5304C-B488-4C6D-9D40-C44EE5C48CC4}"/>
              </a:ext>
            </a:extLst>
          </p:cNvPr>
          <p:cNvSpPr txBox="1"/>
          <p:nvPr/>
        </p:nvSpPr>
        <p:spPr>
          <a:xfrm>
            <a:off x="5237018" y="2701137"/>
            <a:ext cx="228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solidFill>
                  <a:schemeClr val="bg1"/>
                </a:solidFill>
              </a:rPr>
              <a:t>Compteur de voiture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pic>
        <p:nvPicPr>
          <p:cNvPr id="280" name="Image 7"/>
          <p:cNvPicPr/>
          <p:nvPr/>
        </p:nvPicPr>
        <p:blipFill>
          <a:blip r:embed="rId2"/>
          <a:stretch/>
        </p:blipFill>
        <p:spPr>
          <a:xfrm>
            <a:off x="911971" y="1403873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5762160" y="2477160"/>
            <a:ext cx="58964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Deux parties: un encodeur et un décodeur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Encodeur: fournit une abstraction de l’entrée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Décodeur: permet de prédire une séquence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 modules: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Feed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Forward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, Multi-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head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Attention,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762160" y="3954600"/>
            <a:ext cx="47304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Positional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fr-BE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Encoding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: pour tenir compte de l’ordre des mots dans une phrase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FFA9FE6-6FBE-47FC-B39F-7AE286BF3E9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791320" y="1891080"/>
            <a:ext cx="5167800" cy="9834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Mécanisme d’attention: pour déterminer les mots les plus importants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84" name="Image 4"/>
          <p:cNvPicPr/>
          <p:nvPr/>
        </p:nvPicPr>
        <p:blipFill>
          <a:blip r:embed="rId2"/>
          <a:stretch/>
        </p:blipFill>
        <p:spPr>
          <a:xfrm>
            <a:off x="7599600" y="2501280"/>
            <a:ext cx="1742400" cy="171900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5791320" y="4393440"/>
            <a:ext cx="4730400" cy="1629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Multi-Head Attention: H mécanismes d’attention en parallèle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Masked</a:t>
            </a: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Multi-Head Attention: pour permettre un processus de décodage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auto-régressif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6" name="Image 6"/>
          <p:cNvPicPr/>
          <p:nvPr/>
        </p:nvPicPr>
        <p:blipFill>
          <a:blip r:embed="rId3"/>
          <a:stretch/>
        </p:blipFill>
        <p:spPr>
          <a:xfrm>
            <a:off x="838080" y="1690200"/>
            <a:ext cx="4133160" cy="430452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endParaRPr lang="fr-FR" sz="3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9177518C-8FC9-489E-8978-DC96BB7A9EF1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2"/>
          <p:cNvSpPr/>
          <p:nvPr/>
        </p:nvSpPr>
        <p:spPr>
          <a:xfrm>
            <a:off x="838080" y="1281848"/>
            <a:ext cx="782640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Résultats: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Paramètres optimisés: 64 neurones, 7 couches d’encodage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0" name="Image 6"/>
          <p:cNvPicPr/>
          <p:nvPr/>
        </p:nvPicPr>
        <p:blipFill>
          <a:blip r:embed="rId2"/>
          <a:stretch/>
        </p:blipFill>
        <p:spPr>
          <a:xfrm>
            <a:off x="838080" y="1988280"/>
            <a:ext cx="4518000" cy="3333960"/>
          </a:xfrm>
          <a:prstGeom prst="rect">
            <a:avLst/>
          </a:prstGeom>
          <a:ln>
            <a:noFill/>
          </a:ln>
        </p:spPr>
      </p:pic>
      <p:pic>
        <p:nvPicPr>
          <p:cNvPr id="291" name="Image 8"/>
          <p:cNvPicPr/>
          <p:nvPr/>
        </p:nvPicPr>
        <p:blipFill>
          <a:blip r:embed="rId3"/>
          <a:stretch/>
        </p:blipFill>
        <p:spPr>
          <a:xfrm>
            <a:off x="6197760" y="1932120"/>
            <a:ext cx="3578760" cy="3390120"/>
          </a:xfrm>
          <a:prstGeom prst="rect">
            <a:avLst/>
          </a:prstGeom>
          <a:ln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838080" y="5564880"/>
            <a:ext cx="586296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Moins bonne MSE que le MLP (8.79 vs 3.47)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Meilleur apprentissage de la cinématique des véhicules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4582E6C5-7A79-4530-8CFD-653AEA6ED46A}"/>
              </a:ext>
            </a:extLst>
          </p:cNvPr>
          <p:cNvSpPr/>
          <p:nvPr/>
        </p:nvSpPr>
        <p:spPr>
          <a:xfrm>
            <a:off x="4448067" y="222237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Transformer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079531" y="722880"/>
            <a:ext cx="545760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Analyse des différentes données reçues 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301" name="Image 155"/>
          <p:cNvPicPr/>
          <p:nvPr/>
        </p:nvPicPr>
        <p:blipFill>
          <a:blip r:embed="rId2"/>
          <a:stretch/>
        </p:blipFill>
        <p:spPr>
          <a:xfrm>
            <a:off x="523380" y="1560240"/>
            <a:ext cx="6928200" cy="4728240"/>
          </a:xfrm>
          <a:prstGeom prst="rect">
            <a:avLst/>
          </a:prstGeom>
          <a:ln>
            <a:noFill/>
          </a:ln>
        </p:spPr>
      </p:pic>
      <p:sp>
        <p:nvSpPr>
          <p:cNvPr id="302" name="Line 2"/>
          <p:cNvSpPr/>
          <p:nvPr/>
        </p:nvSpPr>
        <p:spPr>
          <a:xfrm>
            <a:off x="1301015" y="1201320"/>
            <a:ext cx="6367680" cy="433152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3"/>
          <p:cNvSpPr/>
          <p:nvPr/>
        </p:nvSpPr>
        <p:spPr>
          <a:xfrm>
            <a:off x="8257095" y="2391280"/>
            <a:ext cx="2674800" cy="23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caméra suivent une trajectoire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données radar après levée d’ambiguïtés ne correspondent pas tout a fait à nos attentes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208409BA-54F5-4E89-AB63-D0B4B3FCDA45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 159"/>
          <p:cNvPicPr/>
          <p:nvPr/>
        </p:nvPicPr>
        <p:blipFill>
          <a:blip r:embed="rId2"/>
          <a:stretch/>
        </p:blipFill>
        <p:spPr>
          <a:xfrm>
            <a:off x="291869" y="1487999"/>
            <a:ext cx="3674520" cy="2673720"/>
          </a:xfrm>
          <a:prstGeom prst="rect">
            <a:avLst/>
          </a:prstGeom>
          <a:ln>
            <a:noFill/>
          </a:ln>
        </p:spPr>
      </p:pic>
      <p:pic>
        <p:nvPicPr>
          <p:cNvPr id="305" name="Image 160"/>
          <p:cNvPicPr/>
          <p:nvPr/>
        </p:nvPicPr>
        <p:blipFill>
          <a:blip r:embed="rId3"/>
          <a:stretch/>
        </p:blipFill>
        <p:spPr>
          <a:xfrm>
            <a:off x="3966389" y="1356956"/>
            <a:ext cx="4370040" cy="3011400"/>
          </a:xfrm>
          <a:prstGeom prst="rect">
            <a:avLst/>
          </a:prstGeom>
          <a:ln>
            <a:noFill/>
          </a:ln>
        </p:spPr>
      </p:pic>
      <p:pic>
        <p:nvPicPr>
          <p:cNvPr id="306" name="Image 161"/>
          <p:cNvPicPr/>
          <p:nvPr/>
        </p:nvPicPr>
        <p:blipFill>
          <a:blip r:embed="rId4"/>
          <a:stretch/>
        </p:blipFill>
        <p:spPr>
          <a:xfrm>
            <a:off x="8120400" y="1356956"/>
            <a:ext cx="4071600" cy="278748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828720" y="1014336"/>
            <a:ext cx="87004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Les résultats des trois architectures:  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533891" y="4666576"/>
            <a:ext cx="6100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Observation des trajectoire des pistes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684720" y="5286600"/>
            <a:ext cx="44942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4"/>
          <p:cNvSpPr/>
          <p:nvPr/>
        </p:nvSpPr>
        <p:spPr>
          <a:xfrm>
            <a:off x="684720" y="5643000"/>
            <a:ext cx="102520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5"/>
          <p:cNvSpPr/>
          <p:nvPr/>
        </p:nvSpPr>
        <p:spPr>
          <a:xfrm>
            <a:off x="684720" y="6052680"/>
            <a:ext cx="86356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6"/>
          <p:cNvSpPr/>
          <p:nvPr/>
        </p:nvSpPr>
        <p:spPr>
          <a:xfrm>
            <a:off x="533891" y="5214780"/>
            <a:ext cx="9846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Piste d’amélioration : 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latin typeface="Arial"/>
              </a:rPr>
              <a:t>		     </a:t>
            </a:r>
            <a:r>
              <a:rPr lang="fr-FR" sz="1800" b="0" strike="noStrike" spc="-1" dirty="0">
                <a:latin typeface="Arial"/>
              </a:rPr>
              <a:t> </a:t>
            </a:r>
            <a:r>
              <a:rPr lang="fr-FR" spc="-1" dirty="0">
                <a:latin typeface="Arial"/>
              </a:rPr>
              <a:t>-  </a:t>
            </a:r>
            <a:r>
              <a:rPr lang="fr-FR" sz="1800" b="0" strike="noStrike" spc="-1" dirty="0">
                <a:latin typeface="Arial"/>
              </a:rPr>
              <a:t>Rendre la synchronisation des données optimale 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</a:t>
            </a:r>
            <a:r>
              <a:rPr lang="fr-FR" spc="-1" dirty="0">
                <a:latin typeface="Arial"/>
              </a:rPr>
              <a:t>      </a:t>
            </a:r>
            <a:r>
              <a:rPr lang="fr-FR" sz="1800" b="0" strike="noStrike" spc="-1" dirty="0">
                <a:latin typeface="Arial"/>
              </a:rPr>
              <a:t>-   Augmentation de la taille d’entrée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latin typeface="Arial"/>
              </a:rPr>
              <a:t>					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3FAED5BC-FC74-4D5F-B976-45A3C691ABD8}"/>
              </a:ext>
            </a:extLst>
          </p:cNvPr>
          <p:cNvCxnSpPr>
            <a:cxnSpLocks/>
          </p:cNvCxnSpPr>
          <p:nvPr/>
        </p:nvCxnSpPr>
        <p:spPr>
          <a:xfrm>
            <a:off x="619920" y="1574823"/>
            <a:ext cx="3491346" cy="1764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6C622-1448-4C61-8349-321A9A561E4C}"/>
              </a:ext>
            </a:extLst>
          </p:cNvPr>
          <p:cNvCxnSpPr/>
          <p:nvPr/>
        </p:nvCxnSpPr>
        <p:spPr>
          <a:xfrm>
            <a:off x="403289" y="1830655"/>
            <a:ext cx="3823855" cy="19732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2D97F54-5B5F-4139-A780-6CC42A055DC8}"/>
              </a:ext>
            </a:extLst>
          </p:cNvPr>
          <p:cNvCxnSpPr>
            <a:cxnSpLocks/>
          </p:cNvCxnSpPr>
          <p:nvPr/>
        </p:nvCxnSpPr>
        <p:spPr>
          <a:xfrm>
            <a:off x="4438650" y="1574823"/>
            <a:ext cx="3526208" cy="24542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61E79DD-2FDE-4D46-8630-6B2B44405BC5}"/>
              </a:ext>
            </a:extLst>
          </p:cNvPr>
          <p:cNvCxnSpPr>
            <a:cxnSpLocks/>
          </p:cNvCxnSpPr>
          <p:nvPr/>
        </p:nvCxnSpPr>
        <p:spPr>
          <a:xfrm>
            <a:off x="4720601" y="1487999"/>
            <a:ext cx="3659040" cy="23188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stomShape 1">
            <a:extLst>
              <a:ext uri="{FF2B5EF4-FFF2-40B4-BE49-F238E27FC236}">
                <a16:creationId xmlns:a16="http://schemas.microsoft.com/office/drawing/2014/main" id="{3FDCED68-FC9B-4F3D-9E47-5406C8CB9B6C}"/>
              </a:ext>
            </a:extLst>
          </p:cNvPr>
          <p:cNvSpPr/>
          <p:nvPr/>
        </p:nvSpPr>
        <p:spPr>
          <a:xfrm>
            <a:off x="3861000" y="129408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FAADFE-5234-4F6A-B7FB-376112EA1C87}"/>
              </a:ext>
            </a:extLst>
          </p:cNvPr>
          <p:cNvSpPr txBox="1"/>
          <p:nvPr/>
        </p:nvSpPr>
        <p:spPr>
          <a:xfrm>
            <a:off x="905617" y="4143970"/>
            <a:ext cx="1071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/>
              <a:t>Filtre de </a:t>
            </a:r>
            <a:r>
              <a:rPr lang="fr-LU" sz="1600" dirty="0" err="1"/>
              <a:t>Kalman</a:t>
            </a:r>
            <a:r>
              <a:rPr lang="fr-LU" sz="1600" dirty="0"/>
              <a:t>                                                            MLP                                                           Transformer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2377101" y="1443785"/>
            <a:ext cx="6803970" cy="27415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Nos résultats en simulation sont satisfaisantes</a:t>
            </a: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Transformer : apprend la cinématique du véhicule</a:t>
            </a: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Validation expérimentale : meilleure synchronisation nécessaire</a:t>
            </a: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- Augmentation de la taille de l’entrée </a:t>
            </a:r>
          </a:p>
          <a:p>
            <a:endParaRPr lang="fr-FR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  <a:p>
            <a:endParaRPr lang="fr-FR" sz="1800" b="0" strike="noStrike" spc="-1" dirty="0">
              <a:latin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29F06BDF-63E7-43F4-9EE7-69E427243F0B}"/>
              </a:ext>
            </a:extLst>
          </p:cNvPr>
          <p:cNvSpPr/>
          <p:nvPr/>
        </p:nvSpPr>
        <p:spPr>
          <a:xfrm>
            <a:off x="4625340" y="172620"/>
            <a:ext cx="483994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Conclusion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F6342D-FC06-410A-84A5-11355AA6E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73010B-B532-434C-8A7C-440B9081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144501-DAFC-49C1-B0E4-4ECC99DAC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1" y="3476899"/>
            <a:ext cx="975736" cy="8737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2803A1-876F-42BC-B4F5-FBAAE5F0CB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17666" r="30556" b="19629"/>
          <a:stretch/>
        </p:blipFill>
        <p:spPr>
          <a:xfrm>
            <a:off x="1232802" y="2310962"/>
            <a:ext cx="862317" cy="11204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55B83F-C3EE-4D0F-ACAF-4183AB7C6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2" y="1101284"/>
            <a:ext cx="1046670" cy="10466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37739A-5711-4595-9971-78F0BCD59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5555964"/>
            <a:ext cx="3714135" cy="880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4F80DF-D029-497E-ADA0-16182D3A9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389829"/>
            <a:ext cx="4530090" cy="10466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8CE2D5-1AB1-4107-9423-38E37386BEC6}"/>
              </a:ext>
            </a:extLst>
          </p:cNvPr>
          <p:cNvSpPr txBox="1"/>
          <p:nvPr/>
        </p:nvSpPr>
        <p:spPr>
          <a:xfrm>
            <a:off x="1778793" y="1430840"/>
            <a:ext cx="86344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9600" dirty="0">
                <a:latin typeface="Calibri" panose="020F0502020204030204" pitchFamily="34" charset="0"/>
                <a:cs typeface="Calibri" panose="020F0502020204030204" pitchFamily="34" charset="0"/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7244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7C797155-BC36-4BE7-9404-3F43FBE6D7F3}"/>
              </a:ext>
            </a:extLst>
          </p:cNvPr>
          <p:cNvSpPr/>
          <p:nvPr/>
        </p:nvSpPr>
        <p:spPr>
          <a:xfrm>
            <a:off x="4625340" y="172620"/>
            <a:ext cx="483994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Provenance du signal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Image 6" descr="Une image contenant texte, ciel&#10;&#10;Description générée automatiquement">
            <a:extLst>
              <a:ext uri="{FF2B5EF4-FFF2-40B4-BE49-F238E27FC236}">
                <a16:creationId xmlns:a16="http://schemas.microsoft.com/office/drawing/2014/main" id="{3272FDA3-2F18-4695-9249-30D2D2B8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834840"/>
            <a:ext cx="3314700" cy="42481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7B7345-B491-4091-A900-CF3DA176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1" y="1182639"/>
            <a:ext cx="4546778" cy="39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46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838440" y="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32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Troisième étape: Estimation de la position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Passage de coordonnées sphériques aux coordonnées cartésiennes</a:t>
            </a: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Quatrième étape: Estimation de la vitesse de chaque objet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Association des données </a:t>
            </a:r>
            <a:endParaRPr lang="fr-FR" sz="2000" b="0" strike="noStrike" spc="-1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Estimation de la vitesse sur base de la distance parcourue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2000" b="0" strike="noStrike" spc="-1">
              <a:latin typeface="Arial"/>
            </a:endParaRPr>
          </a:p>
        </p:txBody>
      </p:sp>
      <p:pic>
        <p:nvPicPr>
          <p:cNvPr id="157" name="Image 9"/>
          <p:cNvPicPr/>
          <p:nvPr/>
        </p:nvPicPr>
        <p:blipFill>
          <a:blip r:embed="rId2"/>
          <a:stretch/>
        </p:blipFill>
        <p:spPr>
          <a:xfrm>
            <a:off x="1291320" y="2481840"/>
            <a:ext cx="5113440" cy="946440"/>
          </a:xfrm>
          <a:prstGeom prst="rect">
            <a:avLst/>
          </a:prstGeom>
          <a:ln>
            <a:noFill/>
          </a:ln>
        </p:spPr>
      </p:pic>
      <p:grpSp>
        <p:nvGrpSpPr>
          <p:cNvPr id="158" name="Group 2"/>
          <p:cNvGrpSpPr/>
          <p:nvPr/>
        </p:nvGrpSpPr>
        <p:grpSpPr>
          <a:xfrm>
            <a:off x="838800" y="4235760"/>
            <a:ext cx="2903040" cy="1445040"/>
            <a:chOff x="838800" y="4235760"/>
            <a:chExt cx="2903040" cy="1445040"/>
          </a:xfrm>
        </p:grpSpPr>
        <p:pic>
          <p:nvPicPr>
            <p:cNvPr id="159" name="Image 158"/>
            <p:cNvPicPr/>
            <p:nvPr/>
          </p:nvPicPr>
          <p:blipFill>
            <a:blip r:embed="rId3"/>
            <a:stretch/>
          </p:blipFill>
          <p:spPr>
            <a:xfrm>
              <a:off x="838800" y="42357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0" name="CustomShape 3"/>
            <p:cNvSpPr/>
            <p:nvPr/>
          </p:nvSpPr>
          <p:spPr>
            <a:xfrm>
              <a:off x="2097720" y="48805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1" name="Group 4"/>
          <p:cNvGrpSpPr/>
          <p:nvPr/>
        </p:nvGrpSpPr>
        <p:grpSpPr>
          <a:xfrm>
            <a:off x="4403160" y="4257360"/>
            <a:ext cx="2903040" cy="1445040"/>
            <a:chOff x="4403160" y="4257360"/>
            <a:chExt cx="2903040" cy="1445040"/>
          </a:xfrm>
        </p:grpSpPr>
        <p:pic>
          <p:nvPicPr>
            <p:cNvPr id="162" name="Image 161"/>
            <p:cNvPicPr/>
            <p:nvPr/>
          </p:nvPicPr>
          <p:blipFill>
            <a:blip r:embed="rId3"/>
            <a:stretch/>
          </p:blipFill>
          <p:spPr>
            <a:xfrm>
              <a:off x="4403160" y="4257360"/>
              <a:ext cx="2903040" cy="144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3" name="CustomShape 5"/>
            <p:cNvSpPr/>
            <p:nvPr/>
          </p:nvSpPr>
          <p:spPr>
            <a:xfrm>
              <a:off x="5662080" y="4902120"/>
              <a:ext cx="235080" cy="16020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" name="CustomShape 6"/>
          <p:cNvSpPr/>
          <p:nvPr/>
        </p:nvSpPr>
        <p:spPr>
          <a:xfrm>
            <a:off x="1273680" y="3938760"/>
            <a:ext cx="14338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</a:t>
            </a:r>
          </a:p>
        </p:txBody>
      </p:sp>
      <p:sp>
        <p:nvSpPr>
          <p:cNvPr id="165" name="CustomShape 7"/>
          <p:cNvSpPr/>
          <p:nvPr/>
        </p:nvSpPr>
        <p:spPr>
          <a:xfrm>
            <a:off x="5201280" y="3917160"/>
            <a:ext cx="10807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latin typeface="Arial"/>
              </a:rPr>
              <a:t>Instant t+1</a:t>
            </a:r>
          </a:p>
        </p:txBody>
      </p:sp>
      <p:sp>
        <p:nvSpPr>
          <p:cNvPr id="166" name="CustomShape 8"/>
          <p:cNvSpPr/>
          <p:nvPr/>
        </p:nvSpPr>
        <p:spPr>
          <a:xfrm>
            <a:off x="1348560" y="4901760"/>
            <a:ext cx="171000" cy="1389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9"/>
          <p:cNvSpPr/>
          <p:nvPr/>
        </p:nvSpPr>
        <p:spPr>
          <a:xfrm>
            <a:off x="6196680" y="4966200"/>
            <a:ext cx="213840" cy="13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0"/>
          <p:cNvSpPr/>
          <p:nvPr/>
        </p:nvSpPr>
        <p:spPr>
          <a:xfrm>
            <a:off x="1798200" y="46879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1"/>
          <p:cNvSpPr/>
          <p:nvPr/>
        </p:nvSpPr>
        <p:spPr>
          <a:xfrm>
            <a:off x="2258640" y="47095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2"/>
          <p:cNvSpPr/>
          <p:nvPr/>
        </p:nvSpPr>
        <p:spPr>
          <a:xfrm>
            <a:off x="2504520" y="506232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3"/>
          <p:cNvSpPr/>
          <p:nvPr/>
        </p:nvSpPr>
        <p:spPr>
          <a:xfrm>
            <a:off x="1915920" y="5041080"/>
            <a:ext cx="181440" cy="17064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4"/>
          <p:cNvSpPr/>
          <p:nvPr/>
        </p:nvSpPr>
        <p:spPr>
          <a:xfrm>
            <a:off x="4966200" y="47307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5"/>
          <p:cNvSpPr/>
          <p:nvPr/>
        </p:nvSpPr>
        <p:spPr>
          <a:xfrm>
            <a:off x="5276520" y="500940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6"/>
          <p:cNvSpPr/>
          <p:nvPr/>
        </p:nvSpPr>
        <p:spPr>
          <a:xfrm>
            <a:off x="5480280" y="477396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7"/>
          <p:cNvSpPr/>
          <p:nvPr/>
        </p:nvSpPr>
        <p:spPr>
          <a:xfrm>
            <a:off x="5950800" y="511704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8"/>
          <p:cNvSpPr/>
          <p:nvPr/>
        </p:nvSpPr>
        <p:spPr>
          <a:xfrm>
            <a:off x="6004080" y="4731480"/>
            <a:ext cx="181440" cy="12780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9"/>
          <p:cNvSpPr/>
          <p:nvPr/>
        </p:nvSpPr>
        <p:spPr>
          <a:xfrm>
            <a:off x="8176680" y="3906360"/>
            <a:ext cx="246240" cy="16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0"/>
          <p:cNvSpPr/>
          <p:nvPr/>
        </p:nvSpPr>
        <p:spPr>
          <a:xfrm>
            <a:off x="8177040" y="4548960"/>
            <a:ext cx="246240" cy="16056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1"/>
          <p:cNvSpPr/>
          <p:nvPr/>
        </p:nvSpPr>
        <p:spPr>
          <a:xfrm>
            <a:off x="8187840" y="5265720"/>
            <a:ext cx="246240" cy="160560"/>
          </a:xfrm>
          <a:prstGeom prst="ellipse">
            <a:avLst/>
          </a:prstGeom>
          <a:solidFill>
            <a:srgbClr val="E47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TextShape 22"/>
          <p:cNvSpPr txBox="1"/>
          <p:nvPr/>
        </p:nvSpPr>
        <p:spPr>
          <a:xfrm>
            <a:off x="8551080" y="3895560"/>
            <a:ext cx="2493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gravité</a:t>
            </a:r>
          </a:p>
        </p:txBody>
      </p:sp>
      <p:sp>
        <p:nvSpPr>
          <p:cNvPr id="181" name="TextShape 23"/>
          <p:cNvSpPr txBox="1"/>
          <p:nvPr/>
        </p:nvSpPr>
        <p:spPr>
          <a:xfrm>
            <a:off x="8551080" y="4497840"/>
            <a:ext cx="23868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Centre de la bbox</a:t>
            </a:r>
          </a:p>
        </p:txBody>
      </p:sp>
      <p:sp>
        <p:nvSpPr>
          <p:cNvPr id="182" name="TextShape 24"/>
          <p:cNvSpPr txBox="1"/>
          <p:nvPr/>
        </p:nvSpPr>
        <p:spPr>
          <a:xfrm>
            <a:off x="8626320" y="5083560"/>
            <a:ext cx="223668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Multiple points dans la bbox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565301" y="896159"/>
            <a:ext cx="605664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95" name="Image 149"/>
          <p:cNvPicPr/>
          <p:nvPr/>
        </p:nvPicPr>
        <p:blipFill>
          <a:blip r:embed="rId2"/>
          <a:stretch/>
        </p:blipFill>
        <p:spPr>
          <a:xfrm>
            <a:off x="8021453" y="1395685"/>
            <a:ext cx="4141440" cy="2982240"/>
          </a:xfrm>
          <a:prstGeom prst="rect">
            <a:avLst/>
          </a:prstGeom>
          <a:ln>
            <a:noFill/>
          </a:ln>
        </p:spPr>
      </p:pic>
      <p:pic>
        <p:nvPicPr>
          <p:cNvPr id="296" name="Image 150"/>
          <p:cNvPicPr/>
          <p:nvPr/>
        </p:nvPicPr>
        <p:blipFill>
          <a:blip r:embed="rId3"/>
          <a:stretch/>
        </p:blipFill>
        <p:spPr>
          <a:xfrm>
            <a:off x="266596" y="1492598"/>
            <a:ext cx="3815280" cy="276912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734643" y="4370928"/>
            <a:ext cx="25786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Sans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non-idéalités:</a:t>
            </a:r>
          </a:p>
          <a:p>
            <a:pPr>
              <a:lnSpc>
                <a:spcPct val="100000"/>
              </a:lnSpc>
            </a:pP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- 2 points</a:t>
            </a: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droite vertica</a:t>
            </a: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4405440" y="4371984"/>
            <a:ext cx="33811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Avec calibration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Suppression des non-idé</a:t>
            </a:r>
            <a:r>
              <a:rPr lang="fr-FR" sz="2000" i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alités</a:t>
            </a: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8665260" y="4371984"/>
            <a:ext cx="29530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Simulation radar</a:t>
            </a:r>
          </a:p>
          <a:p>
            <a:pPr>
              <a:lnSpc>
                <a:spcPct val="100000"/>
              </a:lnSpc>
            </a:pPr>
            <a:endParaRPr lang="fr-FR" sz="2000" i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2000" b="0" i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148">
            <a:extLst>
              <a:ext uri="{FF2B5EF4-FFF2-40B4-BE49-F238E27FC236}">
                <a16:creationId xmlns:a16="http://schemas.microsoft.com/office/drawing/2014/main" id="{25A31006-656A-4DE6-BAFB-F1A022C253D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35533" y="1407472"/>
            <a:ext cx="4056480" cy="2975040"/>
          </a:xfrm>
          <a:prstGeom prst="rect">
            <a:avLst/>
          </a:prstGeom>
          <a:ln>
            <a:noFill/>
          </a:ln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07F63B84-399E-4ED4-B6D3-53A36F7CC010}"/>
              </a:ext>
            </a:extLst>
          </p:cNvPr>
          <p:cNvSpPr/>
          <p:nvPr/>
        </p:nvSpPr>
        <p:spPr>
          <a:xfrm>
            <a:off x="3408000" y="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Validation </a:t>
            </a:r>
            <a:r>
              <a:rPr lang="fr-BE" sz="3200" b="1" i="1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</a:t>
            </a: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xpérimentale</a:t>
            </a:r>
            <a:br>
              <a:rPr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CF7A5D-B70E-44D4-AC42-8168EE43D595}"/>
              </a:ext>
            </a:extLst>
          </p:cNvPr>
          <p:cNvSpPr txBox="1"/>
          <p:nvPr/>
        </p:nvSpPr>
        <p:spPr>
          <a:xfrm>
            <a:off x="498764" y="896159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Comparaison simulation-données réelles: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AB2F23-6AE8-4AE2-8CB4-1E4429C1756E}"/>
              </a:ext>
            </a:extLst>
          </p:cNvPr>
          <p:cNvSpPr txBox="1"/>
          <p:nvPr/>
        </p:nvSpPr>
        <p:spPr>
          <a:xfrm>
            <a:off x="8665260" y="5043055"/>
            <a:ext cx="29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>
                <a:latin typeface="Calibri" panose="020F0502020204030204" pitchFamily="34" charset="0"/>
                <a:cs typeface="Calibri" panose="020F0502020204030204" pitchFamily="34" charset="0"/>
              </a:rPr>
              <a:t>Amplitude différente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409320"/>
            <a:ext cx="1051452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BE" sz="3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Conception d’un senseur intégré multimodal pour l’observation des routes</a:t>
            </a:r>
            <a:endParaRPr lang="fr-FR" sz="36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40000" y="1511640"/>
            <a:ext cx="5358600" cy="703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Tables des matières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 radar Doppler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Phénomènes physiques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 d’une caméra (4min)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Extractions des données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Résultats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Filtrage et Fusion des données (5min)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Filtre de Kalman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MLP</a:t>
            </a:r>
            <a:endParaRPr lang="fr-FR" sz="2400" b="0" strike="noStrike" spc="-1"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Transformer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Validation expérimentale (4min)</a:t>
            </a:r>
            <a:endParaRPr lang="fr-FR" sz="2400" b="0" strike="noStrike" spc="-1"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fr-BE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Conclusion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B10EC-2486-4191-BFA4-6A8D7DF9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B7C04C-ABE6-46A2-9A88-3DB628AD6CB3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248430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28440" y="351720"/>
            <a:ext cx="108730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Conception d’un senseur intégré multimodal pour l’observation des routes</a:t>
            </a:r>
            <a:endParaRPr lang="fr-FR" sz="36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03440" y="1766160"/>
            <a:ext cx="807408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provenant de la caméra: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Détection d’objets sur une image (YOLO)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Estimation de la profondeur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position de chaque objet</a:t>
            </a:r>
            <a:endParaRPr lang="fr-FR" sz="20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Détermination de la vitesse de chaque objet</a:t>
            </a:r>
            <a:endParaRPr lang="fr-F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 dirty="0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0344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928440" y="384048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703440" y="51840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6"/>
          <p:cNvSpPr/>
          <p:nvPr/>
        </p:nvSpPr>
        <p:spPr>
          <a:xfrm>
            <a:off x="928440" y="5320800"/>
            <a:ext cx="12092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2504160" y="416088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250416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CustomShape 9"/>
          <p:cNvSpPr/>
          <p:nvPr/>
        </p:nvSpPr>
        <p:spPr>
          <a:xfrm>
            <a:off x="36270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0"/>
          <p:cNvSpPr/>
          <p:nvPr/>
        </p:nvSpPr>
        <p:spPr>
          <a:xfrm>
            <a:off x="38520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2" name="CustomShape 11"/>
          <p:cNvSpPr/>
          <p:nvPr/>
        </p:nvSpPr>
        <p:spPr>
          <a:xfrm>
            <a:off x="3627000" y="522396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2"/>
          <p:cNvSpPr/>
          <p:nvPr/>
        </p:nvSpPr>
        <p:spPr>
          <a:xfrm>
            <a:off x="3852000" y="52675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Détection d’objets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4" name="CustomShape 13"/>
          <p:cNvSpPr/>
          <p:nvPr/>
        </p:nvSpPr>
        <p:spPr>
          <a:xfrm>
            <a:off x="5394600" y="5681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" name="CustomShape 14"/>
          <p:cNvSpPr/>
          <p:nvPr/>
        </p:nvSpPr>
        <p:spPr>
          <a:xfrm>
            <a:off x="5394600" y="4142160"/>
            <a:ext cx="96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6" name="CustomShape 15"/>
          <p:cNvSpPr/>
          <p:nvPr/>
        </p:nvSpPr>
        <p:spPr>
          <a:xfrm>
            <a:off x="6625800" y="370368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6"/>
          <p:cNvSpPr/>
          <p:nvPr/>
        </p:nvSpPr>
        <p:spPr>
          <a:xfrm>
            <a:off x="6850800" y="371736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8" name="CustomShape 17"/>
          <p:cNvSpPr/>
          <p:nvPr/>
        </p:nvSpPr>
        <p:spPr>
          <a:xfrm>
            <a:off x="6625800" y="519804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8"/>
          <p:cNvSpPr/>
          <p:nvPr/>
        </p:nvSpPr>
        <p:spPr>
          <a:xfrm>
            <a:off x="6787800" y="5216760"/>
            <a:ext cx="133560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 des objets au temps t-1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0" name="CustomShape 19"/>
          <p:cNvSpPr/>
          <p:nvPr/>
        </p:nvSpPr>
        <p:spPr>
          <a:xfrm>
            <a:off x="8292960" y="4179240"/>
            <a:ext cx="1159920" cy="67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1" name="CustomShape 20"/>
          <p:cNvSpPr/>
          <p:nvPr/>
        </p:nvSpPr>
        <p:spPr>
          <a:xfrm flipV="1">
            <a:off x="8389080" y="4852800"/>
            <a:ext cx="1033200" cy="80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2" name="CustomShape 21"/>
          <p:cNvSpPr/>
          <p:nvPr/>
        </p:nvSpPr>
        <p:spPr>
          <a:xfrm>
            <a:off x="9690120" y="4424400"/>
            <a:ext cx="1560600" cy="913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2"/>
          <p:cNvSpPr/>
          <p:nvPr/>
        </p:nvSpPr>
        <p:spPr>
          <a:xfrm>
            <a:off x="9915120" y="4437720"/>
            <a:ext cx="120924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B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Vitesse des objets au temps t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44" name="CustomShape 23"/>
          <p:cNvSpPr/>
          <p:nvPr/>
        </p:nvSpPr>
        <p:spPr>
          <a:xfrm>
            <a:off x="2552040" y="377280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5" name="CustomShape 24"/>
          <p:cNvSpPr/>
          <p:nvPr/>
        </p:nvSpPr>
        <p:spPr>
          <a:xfrm>
            <a:off x="2525400" y="5291640"/>
            <a:ext cx="862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YOLO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6" name="CustomShape 25"/>
          <p:cNvSpPr/>
          <p:nvPr/>
        </p:nvSpPr>
        <p:spPr>
          <a:xfrm>
            <a:off x="5340960" y="374580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47" name="CustomShape 26"/>
          <p:cNvSpPr/>
          <p:nvPr/>
        </p:nvSpPr>
        <p:spPr>
          <a:xfrm>
            <a:off x="5350320" y="5275440"/>
            <a:ext cx="1181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Est. Prof.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19914" y="1884217"/>
            <a:ext cx="4335213" cy="31645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fr-FR" sz="3200" b="0" strike="noStrike" spc="-1" dirty="0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Réseau neuronal (CNN) pré-entraîné sur l’ensemble des données COCO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Implémentation open source (YOLOv5) 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49" name="Image 2" descr="Une image contenant texte, passage, scène, route&#10;&#10;Description générée automatiquement"/>
          <p:cNvPicPr/>
          <p:nvPr/>
        </p:nvPicPr>
        <p:blipFill>
          <a:blip r:embed="rId2"/>
          <a:stretch/>
        </p:blipFill>
        <p:spPr>
          <a:xfrm>
            <a:off x="4655127" y="1662544"/>
            <a:ext cx="7216959" cy="4027055"/>
          </a:xfrm>
          <a:prstGeom prst="rect">
            <a:avLst/>
          </a:prstGeom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D5D27CA-EF78-49AF-9484-B56BEEB721F2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 4" descr="Une image contenant texte, route, passage, scène&#10;&#10;Description générée automatiquement"/>
          <p:cNvPicPr/>
          <p:nvPr/>
        </p:nvPicPr>
        <p:blipFill>
          <a:blip r:embed="rId2"/>
          <a:stretch/>
        </p:blipFill>
        <p:spPr>
          <a:xfrm>
            <a:off x="4093895" y="1617588"/>
            <a:ext cx="7629120" cy="429120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468985" y="1702578"/>
            <a:ext cx="3216324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Première étape: Détection des objets (YOLO)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Objets gardés si le seuil est supérieur à 0.25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Certains objets sont indésirables (feux de signalisation, panneaux routiers,…)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83FC3A-F4B5-453D-81C7-D6ECBD0E2B28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41276" y="135000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Deuxième étape: Estimation de la profondeur pour chaque objet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Modélisation de la caméra avec le modèle du </a:t>
            </a:r>
            <a:r>
              <a:rPr lang="fr-BE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pinhole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Caméra virtuelle: pas de distance focale disponible</a:t>
            </a:r>
            <a:endParaRPr lang="fr-FR" sz="2000" b="0" strike="noStrike" spc="-1" dirty="0">
              <a:latin typeface="Arial"/>
            </a:endParaRPr>
          </a:p>
          <a:p>
            <a:pPr marL="34344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Utilisation de l’angle de vue (horizontal) de la caméra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53" name="Image 7"/>
          <p:cNvPicPr/>
          <p:nvPr/>
        </p:nvPicPr>
        <p:blipFill>
          <a:blip r:embed="rId2"/>
          <a:stretch/>
        </p:blipFill>
        <p:spPr>
          <a:xfrm>
            <a:off x="825658" y="2999356"/>
            <a:ext cx="4459320" cy="3724920"/>
          </a:xfrm>
          <a:prstGeom prst="rect">
            <a:avLst/>
          </a:prstGeom>
          <a:ln>
            <a:noFill/>
          </a:ln>
        </p:spPr>
      </p:pic>
      <p:pic>
        <p:nvPicPr>
          <p:cNvPr id="154" name="Image 9"/>
          <p:cNvPicPr/>
          <p:nvPr/>
        </p:nvPicPr>
        <p:blipFill>
          <a:blip r:embed="rId3"/>
          <a:stretch/>
        </p:blipFill>
        <p:spPr>
          <a:xfrm>
            <a:off x="7186597" y="2057956"/>
            <a:ext cx="2783160" cy="1882800"/>
          </a:xfrm>
          <a:prstGeom prst="rect">
            <a:avLst/>
          </a:prstGeom>
          <a:ln>
            <a:noFill/>
          </a:ln>
        </p:spPr>
      </p:pic>
      <p:pic>
        <p:nvPicPr>
          <p:cNvPr id="155" name="Image 11"/>
          <p:cNvPicPr/>
          <p:nvPr/>
        </p:nvPicPr>
        <p:blipFill>
          <a:blip r:embed="rId4"/>
          <a:stretch/>
        </p:blipFill>
        <p:spPr>
          <a:xfrm>
            <a:off x="7186597" y="4471560"/>
            <a:ext cx="4459320" cy="1036440"/>
          </a:xfrm>
          <a:prstGeom prst="rect">
            <a:avLst/>
          </a:prstGeom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D7D297-1164-422C-989E-1B1E1ECD951A}"/>
              </a:ext>
            </a:extLst>
          </p:cNvPr>
          <p:cNvSpPr txBox="1"/>
          <p:nvPr/>
        </p:nvSpPr>
        <p:spPr>
          <a:xfrm>
            <a:off x="2630295" y="426491"/>
            <a:ext cx="86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Extraction des données caméra</a:t>
            </a:r>
          </a:p>
          <a:p>
            <a:endParaRPr lang="fr-L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604140" y="7616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BE" sz="3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DejaVu Sans"/>
                <a:cs typeface="Calibri Light" panose="020F0302020204030204" pitchFamily="34" charset="0"/>
              </a:rPr>
              <a:t>Résultats de l’extraction</a:t>
            </a:r>
            <a:endParaRPr lang="fr-FR" sz="3200" b="1" i="1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4" name="Image 4"/>
          <p:cNvPicPr/>
          <p:nvPr/>
        </p:nvPicPr>
        <p:blipFill>
          <a:blip r:embed="rId2"/>
          <a:stretch/>
        </p:blipFill>
        <p:spPr>
          <a:xfrm>
            <a:off x="7707960" y="2311920"/>
            <a:ext cx="4149000" cy="1116360"/>
          </a:xfrm>
          <a:prstGeom prst="rect">
            <a:avLst/>
          </a:prstGeom>
          <a:ln>
            <a:noFill/>
          </a:ln>
        </p:spPr>
      </p:pic>
      <p:pic>
        <p:nvPicPr>
          <p:cNvPr id="185" name="Image 6"/>
          <p:cNvPicPr/>
          <p:nvPr/>
        </p:nvPicPr>
        <p:blipFill>
          <a:blip r:embed="rId3"/>
          <a:stretch/>
        </p:blipFill>
        <p:spPr>
          <a:xfrm>
            <a:off x="838080" y="2244960"/>
            <a:ext cx="6869160" cy="393768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7707960" y="1837800"/>
            <a:ext cx="29890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estimées: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57960" y="1837800"/>
            <a:ext cx="4149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Exemple de données capturées</a:t>
            </a:r>
            <a:endParaRPr lang="fr-FR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7707960" y="3599640"/>
            <a:ext cx="23068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Données réelles: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8C4408-06CA-4D33-8473-49440764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40" y="3944466"/>
            <a:ext cx="43243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86695" y="428941"/>
            <a:ext cx="1087308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600" b="1" i="1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Simulateur radar</a:t>
            </a:r>
          </a:p>
        </p:txBody>
      </p:sp>
      <p:pic>
        <p:nvPicPr>
          <p:cNvPr id="192" name="Image 5"/>
          <p:cNvPicPr/>
          <p:nvPr/>
        </p:nvPicPr>
        <p:blipFill>
          <a:blip r:embed="rId2"/>
          <a:stretch/>
        </p:blipFill>
        <p:spPr>
          <a:xfrm>
            <a:off x="688717" y="1920251"/>
            <a:ext cx="4942080" cy="3538440"/>
          </a:xfrm>
          <a:prstGeom prst="rect">
            <a:avLst/>
          </a:prstGeom>
          <a:ln>
            <a:noFill/>
          </a:ln>
        </p:spPr>
      </p:pic>
      <p:pic>
        <p:nvPicPr>
          <p:cNvPr id="193" name="Image 7"/>
          <p:cNvPicPr/>
          <p:nvPr/>
        </p:nvPicPr>
        <p:blipFill>
          <a:blip r:embed="rId3"/>
          <a:stretch/>
        </p:blipFill>
        <p:spPr>
          <a:xfrm>
            <a:off x="6023235" y="1950033"/>
            <a:ext cx="5218200" cy="354024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073260" y="1461746"/>
            <a:ext cx="6472841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BE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Données d’un Radar Doppler après traitement du signal:</a:t>
            </a:r>
            <a:endParaRPr lang="fr-FR" sz="2000" b="0" strike="noStrike" spc="-1" dirty="0">
              <a:latin typeface="Arial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6D38ED02-8CAC-466B-9444-93819D1818B3}"/>
              </a:ext>
            </a:extLst>
          </p:cNvPr>
          <p:cNvCxnSpPr/>
          <p:nvPr/>
        </p:nvCxnSpPr>
        <p:spPr>
          <a:xfrm>
            <a:off x="2336800" y="3842327"/>
            <a:ext cx="0" cy="387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FBEE849-C712-4437-BD5A-E2680924AF2C}"/>
              </a:ext>
            </a:extLst>
          </p:cNvPr>
          <p:cNvCxnSpPr>
            <a:cxnSpLocks/>
          </p:cNvCxnSpPr>
          <p:nvPr/>
        </p:nvCxnSpPr>
        <p:spPr>
          <a:xfrm flipV="1">
            <a:off x="2336800" y="4424218"/>
            <a:ext cx="0" cy="369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5DC839A-6D76-4B46-8207-551EFF1BAC0D}"/>
              </a:ext>
            </a:extLst>
          </p:cNvPr>
          <p:cNvCxnSpPr/>
          <p:nvPr/>
        </p:nvCxnSpPr>
        <p:spPr>
          <a:xfrm>
            <a:off x="2133600" y="4230255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09C2D6-F2D0-451A-A9B4-48602D13D386}"/>
              </a:ext>
            </a:extLst>
          </p:cNvPr>
          <p:cNvCxnSpPr/>
          <p:nvPr/>
        </p:nvCxnSpPr>
        <p:spPr>
          <a:xfrm>
            <a:off x="2170545" y="4424218"/>
            <a:ext cx="40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3218</TotalTime>
  <Words>1015</Words>
  <Application>Microsoft Office PowerPoint</Application>
  <PresentationFormat>Grand écran</PresentationFormat>
  <Paragraphs>198</Paragraphs>
  <Slides>30</Slides>
  <Notes>0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Gauthier</dc:creator>
  <dc:description/>
  <cp:lastModifiedBy>Gauthier</cp:lastModifiedBy>
  <cp:revision>78</cp:revision>
  <dcterms:created xsi:type="dcterms:W3CDTF">2021-06-16T07:01:54Z</dcterms:created>
  <dcterms:modified xsi:type="dcterms:W3CDTF">2021-06-24T08:07:51Z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